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0" r:id="rId6"/>
    <p:sldId id="261" r:id="rId7"/>
    <p:sldId id="262" r:id="rId8"/>
    <p:sldId id="273" r:id="rId9"/>
    <p:sldId id="263" r:id="rId10"/>
    <p:sldId id="269" r:id="rId11"/>
    <p:sldId id="270" r:id="rId12"/>
    <p:sldId id="272" r:id="rId13"/>
    <p:sldId id="277" r:id="rId14"/>
    <p:sldId id="281" r:id="rId15"/>
    <p:sldId id="274" r:id="rId16"/>
    <p:sldId id="275" r:id="rId17"/>
    <p:sldId id="282" r:id="rId18"/>
    <p:sldId id="266" r:id="rId19"/>
    <p:sldId id="288" r:id="rId20"/>
    <p:sldId id="276" r:id="rId21"/>
    <p:sldId id="283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/>
    <p:restoredTop sz="88920"/>
  </p:normalViewPr>
  <p:slideViewPr>
    <p:cSldViewPr snapToGrid="0" snapToObjects="1">
      <p:cViewPr>
        <p:scale>
          <a:sx n="102" d="100"/>
          <a:sy n="102" d="100"/>
        </p:scale>
        <p:origin x="10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s://doi.org/10.1126/science.1246980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eSNPs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overplotted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in purple, and are enriched, relative to all SNPs tested, near TSS, TES, and within gene bodies. 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SNPs that fall outside of one focal gene may fall within the boundaries of other genes. 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rescaled the SNP positions within a gene since genes have different length. SNP density within genes cannot be directly compared with SNP density outside of genes.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7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plot according to MAF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9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majority of the 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eQTLs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identified were specific to the condition tested. The authors also identified 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eQTLs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condition-specific gene networks. In a second study,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Hacohen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colleagues report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eQTL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mapping of dendritic cells isolated from the peripheral blood monocytes of 560 healthy individuals of European, Asian or African-American ancestry from 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PhenoGenetic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cohort (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Science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343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, 2014, doi:10.1126/science.1246980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 They identified 264 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cis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eQTLs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resting dendritic cells.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www.exsnp.org</a:t>
            </a:r>
            <a:r>
              <a:rPr lang="en-US" dirty="0" smtClean="0"/>
              <a:t>/image/</a:t>
            </a:r>
            <a:r>
              <a:rPr lang="en-US" dirty="0" err="1" smtClean="0"/>
              <a:t>Dataset_Table.pdf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9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7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CEU</a:t>
            </a:r>
          </a:p>
          <a:p>
            <a:r>
              <a:rPr lang="en-US" dirty="0" smtClean="0">
                <a:effectLst/>
              </a:rPr>
              <a:t>Utah Residents (CEPH) with Northern and Western European </a:t>
            </a:r>
            <a:r>
              <a:rPr lang="en-US" dirty="0" err="1" smtClean="0">
                <a:effectLst/>
              </a:rPr>
              <a:t>AncestryEUR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other papers, if they controlled population structure.</a:t>
            </a:r>
          </a:p>
          <a:p>
            <a:r>
              <a:rPr lang="en-US" dirty="0" smtClean="0"/>
              <a:t>Compare with other</a:t>
            </a:r>
            <a:r>
              <a:rPr lang="en-US" baseline="0" dirty="0" smtClean="0"/>
              <a:t> AA data results, where they publish, genome biology, </a:t>
            </a:r>
            <a:r>
              <a:rPr lang="en-US" baseline="0" dirty="0" err="1" smtClean="0"/>
              <a:t>american</a:t>
            </a:r>
            <a:r>
              <a:rPr lang="en-US" baseline="0" dirty="0" smtClean="0"/>
              <a:t> journal of human genetics</a:t>
            </a:r>
          </a:p>
          <a:p>
            <a:r>
              <a:rPr lang="en-US" baseline="0" dirty="0" smtClean="0"/>
              <a:t>+pc</a:t>
            </a:r>
            <a:r>
              <a:rPr lang="en-US" baseline="0" smtClean="0"/>
              <a:t>, results </a:t>
            </a:r>
            <a:r>
              <a:rPr lang="en-US" baseline="0" dirty="0" smtClean="0"/>
              <a:t>refined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probe sets mapping to the same gene in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Affy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 splicing, 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 ploy(A) signals, 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just incorrect annotations</a:t>
            </a:r>
          </a:p>
          <a:p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probeset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mapping to multiple genes: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Entrez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 IDs - 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that were once thought to be different things 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up being the same thing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one or more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Entrez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 IDs get retired.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7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r>
              <a:rPr lang="en-US" baseline="0" dirty="0" smtClean="0"/>
              <a:t> gene expression~ </a:t>
            </a:r>
            <a:r>
              <a:rPr lang="en-US" baseline="0" dirty="0" err="1" smtClean="0"/>
              <a:t>snp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cis-effect:</a:t>
            </a:r>
          </a:p>
          <a:p>
            <a:pPr marL="146050" indent="0">
              <a:buFont typeface="Lato"/>
              <a:buNone/>
            </a:pPr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The genetic variant in an individual directly affects the expression of its associated gene </a:t>
            </a:r>
          </a:p>
          <a:p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trans-effect: </a:t>
            </a:r>
          </a:p>
          <a:p>
            <a:pPr marL="146050" indent="0">
              <a:buFont typeface="Lato"/>
              <a:buNone/>
            </a:pPr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 expression is affected through possibly complex effects in which the genetic variant is involved </a:t>
            </a:r>
          </a:p>
          <a:p>
            <a:pPr marL="146050" indent="0">
              <a:buFont typeface="La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60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𝜏</m:t>
                        </m:r>
                      </m:e>
                      <m:sup>
                        <m:r>
                          <a:rPr lang="en-US" sz="1100" i="1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is the variance of the residual errors.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</m:oMath>
                </a14:m>
                <a:r>
                  <a:rPr lang="en-US" sz="11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is the ratio between the two variance components.</a:t>
                </a:r>
              </a:p>
              <a:p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GEMMA tests the alternative hypothesis H1 : β ̸= 0 against the null hypothesis H0 : β = 0 for each SNP in turn, using one of the three commonly used test statistics (Wald, likelihood ratio or score). </a:t>
                </a:r>
              </a:p>
              <a:p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GEMMA obtains either the maximum likelihood estimate (MLE) or the restricted maximum likelihood estimate (REML) of </a:t>
                </a:r>
                <a:r>
                  <a:rPr lang="en-US" sz="1100" b="0" i="0" u="none" strike="noStrike" cap="none" dirty="0" err="1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λ</a:t>
                </a:r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and β, and outputs the corresponding p value. </a:t>
                </a:r>
                <a:endParaRPr lang="en-US" dirty="0" smtClean="0"/>
              </a:p>
              <a:p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In addition, GEMMA estimates the PVE by typed genotypes or “chip heritability”. 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§"/>
                </a:pPr>
                <a:r>
                  <a:rPr lang="en-US" sz="1100" i="0">
                    <a:solidFill>
                      <a:schemeClr val="bg2"/>
                    </a:solidFill>
                    <a:latin typeface="Cambria Math" charset="0"/>
                    <a:ea typeface="Calibri" charset="0"/>
                    <a:cs typeface="Calibri" charset="0"/>
                  </a:rPr>
                  <a:t>𝜏</a:t>
                </a:r>
                <a:r>
                  <a:rPr lang="en-US" sz="1100" i="0" smtClean="0">
                    <a:solidFill>
                      <a:schemeClr val="bg2"/>
                    </a:solidFill>
                    <a:latin typeface="Cambria Math" charset="0"/>
                    <a:ea typeface="Calibri" charset="0"/>
                    <a:cs typeface="Calibri" charset="0"/>
                  </a:rPr>
                  <a:t>^(</a:t>
                </a:r>
                <a:r>
                  <a:rPr lang="en-US" sz="1100" i="0">
                    <a:solidFill>
                      <a:schemeClr val="bg2"/>
                    </a:solidFill>
                    <a:latin typeface="Cambria Math" charset="0"/>
                    <a:ea typeface="Calibri" charset="0"/>
                    <a:cs typeface="Calibri" charset="0"/>
                  </a:rPr>
                  <a:t>−1</a:t>
                </a:r>
                <a:r>
                  <a:rPr lang="en-US" sz="1100" i="0" smtClean="0">
                    <a:solidFill>
                      <a:schemeClr val="bg2"/>
                    </a:solidFill>
                    <a:latin typeface="Cambria Math" charset="0"/>
                    <a:ea typeface="Calibri" charset="0"/>
                    <a:cs typeface="Calibri" charset="0"/>
                  </a:rPr>
                  <a:t>)</a:t>
                </a:r>
                <a:r>
                  <a:rPr lang="en-US" sz="11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is the variance of the residual errors.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1100" i="0">
                    <a:solidFill>
                      <a:schemeClr val="bg2"/>
                    </a:solidFill>
                    <a:latin typeface="Cambria Math" charset="0"/>
                    <a:ea typeface="Calibri" charset="0"/>
                    <a:cs typeface="Calibri" charset="0"/>
                  </a:rPr>
                  <a:t>𝜆</a:t>
                </a:r>
                <a:r>
                  <a:rPr lang="en-US" sz="11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is the ratio between the two variance components.</a:t>
                </a:r>
              </a:p>
              <a:p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GEMMA tests the alternative hypothesis H1 : β ̸= 0 against the null hypothesis H0 : β = 0 for each SNP in turn, using one of the three commonly used test statistics (Wald, likelihood ratio or score). </a:t>
                </a:r>
              </a:p>
              <a:p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GEMMA obtains either the maximum likelihood estimate (MLE) or the restricted maximum likelihood estimate (REML) of </a:t>
                </a:r>
                <a:r>
                  <a:rPr lang="en-US" sz="1100" b="0" i="0" u="none" strike="noStrike" cap="none" dirty="0" err="1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λ</a:t>
                </a:r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and β, and outputs the corresponding p value. </a:t>
                </a:r>
                <a:endParaRPr lang="en-US" dirty="0" smtClean="0"/>
              </a:p>
              <a:p>
                <a:r>
                  <a:rPr lang="en-US" sz="1100" b="0" i="0" u="none" strike="noStrike" cap="none" dirty="0" smtClean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In addition, GEMMA estimates the PVE by typed genotypes or “chip heritability”. </a:t>
                </a:r>
                <a:endParaRPr lang="en-US" dirty="0" smtClean="0"/>
              </a:p>
              <a:p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1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Get residuals from linear model Expression~ age + gender, do quantile normalization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 standard PCA is performed on this “unrelated subset” of individuals, and PC values for the excluded “related subset” of individuals are predicted from genetic similarity.</a:t>
            </a:r>
          </a:p>
          <a:p>
            <a:endParaRPr lang="en-US" sz="105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PC-Relate uses the ancestry representative principal components (PCs) calculated from PC-</a:t>
            </a:r>
            <a:r>
              <a:rPr lang="en-US" sz="11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AiR</a:t>
            </a:r>
            <a:r>
              <a:rPr lang="en-US" sz="11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function to adjust for the population structure and ancestry of individuals in the sample and provide accurate estimates of recent genetic relatedness due to family structure.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1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smtClean="0"/>
              <a:t>PC-Relate uses the ancestry representative principal components (PCs) calculated from PC-</a:t>
            </a:r>
            <a:r>
              <a:rPr lang="en-US" dirty="0" err="1" smtClean="0"/>
              <a:t>AiR</a:t>
            </a:r>
            <a:r>
              <a:rPr lang="en-US" dirty="0" smtClean="0"/>
              <a:t> to adjust for the population structure and ancestry of individuals in the sample and provide accurate estimates of recent genetic relatedness due to family structure.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default is to plot PC values as black dots and blue pluses for individuals in the “unrelated subset” and “related subsets” respectively.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5368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://brainarray.mbni.med.umich.edu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3019950" y="3411789"/>
            <a:ext cx="31041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 Bayan Plain" charset="-78"/>
                <a:ea typeface="Al Bayan Plain" charset="-78"/>
                <a:cs typeface="Al Bayan Plain" charset="-78"/>
                <a:sym typeface="Verdana"/>
              </a:rPr>
              <a:t>Lulu Shang</a:t>
            </a:r>
            <a:endParaRPr dirty="0">
              <a:latin typeface="Al Bayan Plain" charset="-78"/>
              <a:ea typeface="Al Bayan Plain" charset="-78"/>
              <a:cs typeface="Al Bayan Plain" charset="-78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 Bayan Plain" charset="-78"/>
                <a:ea typeface="Al Bayan Plain" charset="-78"/>
                <a:cs typeface="Al Bayan Plain" charset="-78"/>
                <a:sym typeface="Verdana"/>
              </a:rPr>
              <a:t>Department of Biostatistics</a:t>
            </a:r>
            <a:endParaRPr dirty="0">
              <a:latin typeface="Al Bayan Plain" charset="-78"/>
              <a:ea typeface="Al Bayan Plain" charset="-78"/>
              <a:cs typeface="Al Bayan Plain" charset="-78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 Bayan Plain" charset="-78"/>
                <a:ea typeface="Al Bayan Plain" charset="-78"/>
                <a:cs typeface="Al Bayan Plain" charset="-78"/>
                <a:sym typeface="Verdana"/>
              </a:rPr>
              <a:t>University of Michigan</a:t>
            </a:r>
            <a:endParaRPr dirty="0">
              <a:latin typeface="Al Bayan Plain" charset="-78"/>
              <a:ea typeface="Al Bayan Plain" charset="-78"/>
              <a:cs typeface="Al Bayan Plain" charset="-78"/>
              <a:sym typeface="Verdan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 Bayan Plain" charset="-78"/>
              <a:ea typeface="Al Bayan Plain" charset="-78"/>
              <a:cs typeface="Al Bayan Plain" charset="-78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549" y="2018589"/>
            <a:ext cx="8228813" cy="1988100"/>
          </a:xfrm>
        </p:spPr>
        <p:txBody>
          <a:bodyPr/>
          <a:lstStyle/>
          <a:p>
            <a:r>
              <a:rPr lang="en-US" smtClean="0"/>
              <a:t>GENOA_AA 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Transcript level results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47602" y="1673477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50000"/>
              </a:lnSpc>
              <a:buFont typeface="Lato"/>
              <a:buNone/>
            </a:pPr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Using custom </a:t>
            </a:r>
            <a:r>
              <a:rPr lang="en-US" sz="16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cdf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annotation, we have expression of </a:t>
            </a:r>
            <a:r>
              <a:rPr lang="is-IS" sz="16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158,625</a:t>
            </a:r>
            <a:r>
              <a:rPr lang="is-I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transcripts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across 1205 individuals</a:t>
            </a:r>
          </a:p>
          <a:p>
            <a:pPr>
              <a:lnSpc>
                <a:spcPct val="150000"/>
              </a:lnSpc>
            </a:pPr>
            <a:r>
              <a:rPr lang="cs-CZ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149,870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transcripts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have annotations (start/end position, description)</a:t>
            </a:r>
          </a:p>
          <a:p>
            <a:pPr>
              <a:lnSpc>
                <a:spcPct val="150000"/>
              </a:lnSpc>
            </a:pPr>
            <a:r>
              <a:rPr lang="is-IS" sz="16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138,427</a:t>
            </a:r>
            <a:r>
              <a:rPr lang="is-I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transcripts are on autosomes</a:t>
            </a:r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Files to use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602" y="1853850"/>
            <a:ext cx="8611358" cy="226110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Main Folder: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/home/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skardia_lab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club_house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/research/projects/GENOA_AA_GE/preprocessing_zxu_March2017/Lulu_Mar2018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>
              <a:buFont typeface="Wingdings" charset="2"/>
              <a:buChar char="Ø"/>
            </a:pP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 expression: </a:t>
            </a:r>
          </a:p>
          <a:p>
            <a:pPr marL="146050" indent="0">
              <a:buNone/>
            </a:pP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Raw data from APT: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APT_results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gc-sstgl-rma-sketch.summary.txt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endParaRPr lang="en-U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Raw expression matrix: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mtx_Mar_gene35345.txt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Expression </a:t>
            </a: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with annotated genes 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mtx_Mar_order_32955.txt</a:t>
            </a:r>
          </a:p>
          <a:p>
            <a:pPr marL="146050" indent="0">
              <a:buNone/>
            </a:pP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Expression </a:t>
            </a: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after removing batch effects: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mtx_Mar_combat_32955.txt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(For this version, batch effects were removed using Combat)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 </a:t>
            </a: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annotation: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gene_annot_32955.txt</a:t>
            </a:r>
          </a:p>
          <a:p>
            <a:pPr>
              <a:buFont typeface="Wingdings" charset="2"/>
              <a:buChar char="Ø"/>
            </a:pP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Transcript expression: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Raw </a:t>
            </a: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data from APT: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APT_Transcript_results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Expression </a:t>
            </a: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with annotated transcripts: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mtx_Mar_order_138427.txt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Expression after removing batch effects: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mtx_Mar_combat_138427.txt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2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Transcript annotation 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transcript_annotation_138427.RData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endParaRPr lang="en-US" sz="12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46050" indent="0">
              <a:buNone/>
            </a:pPr>
            <a:endParaRPr lang="en-US" sz="12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46050" indent="0">
              <a:buNone/>
            </a:pPr>
            <a:endParaRPr lang="en-US" sz="12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80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eQTL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analysis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5"/>
          <a:stretch/>
        </p:blipFill>
        <p:spPr>
          <a:xfrm>
            <a:off x="4746397" y="3449869"/>
            <a:ext cx="3789905" cy="1478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14"/>
          <a:stretch/>
        </p:blipFill>
        <p:spPr>
          <a:xfrm>
            <a:off x="783895" y="3593124"/>
            <a:ext cx="3789905" cy="129482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902047" y="202328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6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eQTLs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: genomic regions that carry one or more DNA sequence variants that influence the expression level (typically mRNA abundance) of a given gene. 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For each gene select a subset of SNPs and test for association: </a:t>
            </a:r>
          </a:p>
          <a:p>
            <a:pPr marL="146050" indent="0">
              <a:buNone/>
            </a:pP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 expression ~ genotype + covariates + random effect</a:t>
            </a:r>
          </a:p>
          <a:p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Which ingredients are needed?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For each sample we need: </a:t>
            </a: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Genotype data</a:t>
            </a:r>
            <a:endParaRPr lang="en-US" sz="16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Gene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expression data </a:t>
            </a: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Covariates (gender, age,</a:t>
            </a:r>
            <a:r>
              <a:rPr lang="mr-IN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We also need pedigree information for the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3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Our model: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9450" y="1853850"/>
                <a:ext cx="7688700" cy="2261100"/>
              </a:xfrm>
            </p:spPr>
            <p:txBody>
              <a:bodyPr/>
              <a:lstStyle/>
              <a:p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For each gene, we fit a univariate linear mixed model in the following form:</a:t>
                </a:r>
              </a:p>
              <a:p>
                <a:endParaRPr lang="en-US" sz="1600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146050" indent="0">
                  <a:buNone/>
                </a:pPr>
                <a:r>
                  <a:rPr lang="en-US" sz="1600" dirty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𝑊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𝛽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;  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~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𝑀𝑉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0,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,    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~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𝑀𝑉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(0, 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146050" indent="0">
                  <a:buNone/>
                </a:pPr>
                <a:endParaRPr lang="en-US" sz="1600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</m:oMath>
                </a14:m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: quantitative traits (gene expression) 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𝑊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: </m:t>
                    </m:r>
                  </m:oMath>
                </a14:m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covariates (age,  gender,</a:t>
                </a:r>
                <a:r>
                  <a:rPr lang="mr-IN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…</a:t>
                </a:r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) 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𝑋</m:t>
                    </m:r>
                  </m:oMath>
                </a14:m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: genotypes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𝜇</m:t>
                    </m:r>
                  </m:oMath>
                </a14:m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: random effects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1600" dirty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: kinship matrix, represent pedigree information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 smtClean="0">
                    <a:solidFill>
                      <a:schemeClr val="bg2"/>
                    </a:solidFill>
                    <a:latin typeface="Calibri" charset="0"/>
                    <a:ea typeface="Calibri" charset="0"/>
                    <a:cs typeface="Calibri" charset="0"/>
                  </a:rPr>
                  <a:t>: errors</a:t>
                </a:r>
              </a:p>
              <a:p>
                <a:pPr marL="146050" indent="0">
                  <a:buNone/>
                </a:pPr>
                <a:endParaRPr lang="en-US" sz="1600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1600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853850"/>
                <a:ext cx="7688700" cy="2261100"/>
              </a:xfrm>
              <a:blipFill rotWithShape="0">
                <a:blip r:embed="rId3"/>
                <a:stretch>
                  <a:fillRect b="-46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50116" y="4792762"/>
            <a:ext cx="282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use GEMMA to run this model.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Genotype data preparation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442" y="2055731"/>
            <a:ext cx="7973708" cy="22611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SNP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data in IMPUTE2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format: 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/home/</a:t>
            </a:r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skardia_lab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club_house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/research/projects/GENOA_GWA/Data/GENOA_Phasing_Oct_2012/Jack/SNPTEST/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nfo score: 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/home/</a:t>
            </a:r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skardia_lab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club_house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/research/projects/GENOA_GWA/Data/GENOA_Phasing_Oct_2012/Jack/Annotation/Jack1599fwd_Hg19.anno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Filtering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criteria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- Use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SNPs within +/- 100kb of the range of a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 (we use cis-</a:t>
            </a:r>
            <a:r>
              <a:rPr lang="en-US" sz="14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eqtl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- MAF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threshold: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&gt; 0.01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 all three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MAFs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- Info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score: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&gt; 0.4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 all three kinds of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scores</a:t>
            </a:r>
            <a:endParaRPr lang="en-US" sz="14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4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Gene expression data preparation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602" y="1853850"/>
            <a:ext cx="7688700" cy="2261100"/>
          </a:xfrm>
        </p:spPr>
        <p:txBody>
          <a:bodyPr/>
          <a:lstStyle/>
          <a:p>
            <a:endParaRPr lang="en-US" sz="16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 expression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- 1032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individuals overlapped with 1599 individuals in genotype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146050" indent="0">
              <a:buNone/>
            </a:pP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- Removed batch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effects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using R package “Combat” </a:t>
            </a:r>
            <a:endParaRPr lang="en-US" sz="16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10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</p:spPr>
        <p:txBody>
          <a:bodyPr/>
          <a:lstStyle/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Potential problem: population admixture in the AA dataset.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Solution: calculate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kinship matrix using PC-Relate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function in R package “GENESIS”.</a:t>
            </a: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Use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the ancestry representative principal components (PCs)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adjust for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   	    the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population structure </a:t>
            </a:r>
          </a:p>
          <a:p>
            <a:pPr marL="146050" indent="0">
              <a:buNone/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	- Provide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accurate estimates of recent genetic relatedness due to family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  	   	    structure.</a:t>
            </a:r>
          </a:p>
          <a:p>
            <a:endParaRPr lang="en-US" sz="14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Kinship matrix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99" y="1182525"/>
            <a:ext cx="6522810" cy="325954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29449" y="1318650"/>
            <a:ext cx="805771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00629" y="4469310"/>
            <a:ext cx="8515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Black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dots and blue pluses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are for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individuals in the “unrelated subset” and “related subsets” respectively. </a:t>
            </a:r>
          </a:p>
        </p:txBody>
      </p:sp>
      <p:sp>
        <p:nvSpPr>
          <p:cNvPr id="6" name="Rectangle 5"/>
          <p:cNvSpPr/>
          <p:nvPr/>
        </p:nvSpPr>
        <p:spPr>
          <a:xfrm>
            <a:off x="2665127" y="788922"/>
            <a:ext cx="8515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Plot of PC-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AiR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, PC1 vs. PC2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(left),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PC3 </a:t>
            </a:r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vs. 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PC4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(right) 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Preliminary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59" y="1853850"/>
            <a:ext cx="6602681" cy="32000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3513" y="1115186"/>
            <a:ext cx="3837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Left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  -log10(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p_value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 vs. SNP position on chr1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Right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 QQ plot of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-log10(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p_value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on chr1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got similar strong signals on all chromosomes.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1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-US" sz="18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Raleway"/>
              </a:rPr>
              <a:t>Part 1: Gene expression quality control</a:t>
            </a:r>
          </a:p>
          <a:p>
            <a:pPr marL="285750" indent="-285750">
              <a:spcAft>
                <a:spcPts val="1000"/>
              </a:spcAft>
            </a:pPr>
            <a:r>
              <a:rPr lang="en-US" sz="18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Raleway"/>
              </a:rPr>
              <a:t>Part 2: </a:t>
            </a:r>
            <a:r>
              <a:rPr lang="en-US" sz="18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Raleway"/>
              </a:rPr>
              <a:t>eQTL</a:t>
            </a:r>
            <a:r>
              <a:rPr lang="en-US" sz="18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Raleway"/>
              </a:rPr>
              <a:t> mapping Analysis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utline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t="7744"/>
          <a:stretch/>
        </p:blipFill>
        <p:spPr>
          <a:xfrm>
            <a:off x="1336779" y="1809629"/>
            <a:ext cx="3065988" cy="2940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766431" y="3172018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eGenes</a:t>
            </a:r>
            <a:r>
              <a:rPr lang="en-US" sz="800" dirty="0" smtClean="0"/>
              <a:t> number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4708508" y="2330976"/>
            <a:ext cx="352205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eGenes</a:t>
            </a:r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” 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are genes </a:t>
            </a:r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with at least one SNP in cis significantly associated, at a 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fixed false </a:t>
            </a:r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discovery rate (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FDR)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Estimates of the FDR: 10 permutations, permutation of sample labels</a:t>
            </a:r>
          </a:p>
          <a:p>
            <a:endParaRPr lang="en-US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Number of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eGenes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at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different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FDR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4871872" y="2108225"/>
            <a:ext cx="38871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At 5% FDR, we identified </a:t>
            </a:r>
            <a:r>
              <a:rPr lang="is-I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435,201 </a:t>
            </a:r>
            <a:r>
              <a:rPr lang="is-I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eQTLs and </a:t>
            </a:r>
            <a:r>
              <a:rPr lang="is-I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359,330 eSNPs.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Total test we did: </a:t>
            </a:r>
            <a:r>
              <a:rPr lang="cs-CZ" dirty="0" smtClean="0">
                <a:latin typeface="Calibri" charset="0"/>
                <a:ea typeface="Calibri" charset="0"/>
                <a:cs typeface="Calibri" charset="0"/>
              </a:rPr>
              <a:t>25,461,943</a:t>
            </a:r>
          </a:p>
          <a:p>
            <a:pPr marL="285750" indent="-285750">
              <a:buFont typeface="Arial" charset="0"/>
              <a:buChar char="•"/>
            </a:pPr>
            <a:r>
              <a:rPr lang="cs-CZ" dirty="0" err="1" smtClean="0">
                <a:latin typeface="Calibri" charset="0"/>
                <a:ea typeface="Calibri" charset="0"/>
                <a:cs typeface="Calibri" charset="0"/>
              </a:rPr>
              <a:t>eQTLs</a:t>
            </a:r>
            <a:r>
              <a:rPr lang="cs-CZ" dirty="0" smtClean="0">
                <a:latin typeface="Calibri" charset="0"/>
                <a:ea typeface="Calibri" charset="0"/>
                <a:cs typeface="Calibri" charset="0"/>
              </a:rPr>
              <a:t> : 1.7%</a:t>
            </a:r>
            <a:endParaRPr lang="is-IS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3223"/>
              </p:ext>
            </p:extLst>
          </p:nvPr>
        </p:nvGraphicFramePr>
        <p:xfrm>
          <a:off x="895146" y="1886570"/>
          <a:ext cx="3455472" cy="25553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1824"/>
                <a:gridCol w="1151824"/>
                <a:gridCol w="1151824"/>
              </a:tblGrid>
              <a:tr h="4374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FDR</a:t>
                      </a:r>
                      <a:endParaRPr lang="en-US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Number of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eGenes</a:t>
                      </a:r>
                      <a:endParaRPr lang="en-US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 value threshold </a:t>
                      </a:r>
                      <a:endParaRPr lang="en-US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074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1%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5451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b="0" i="0" u="none" strike="noStrike" cap="none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Arial"/>
                        </a:rPr>
                        <a:t>0.8*1e-5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074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2%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5781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1.4*1e-5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0743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5%</a:t>
                      </a:r>
                      <a:endParaRPr lang="en-US" b="1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6568</a:t>
                      </a:r>
                      <a:endParaRPr lang="en-US" b="1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4.2*1e-5</a:t>
                      </a:r>
                      <a:endParaRPr lang="en-US" b="1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074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10%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7373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9.8*1e-5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074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20%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8758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2.48*1e-4</a:t>
                      </a:r>
                      <a:endParaRPr lang="en-US" dirty="0">
                        <a:solidFill>
                          <a:schemeClr val="bg2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Number of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eGenes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at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different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FDR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1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1" b="8371"/>
          <a:stretch/>
        </p:blipFill>
        <p:spPr>
          <a:xfrm>
            <a:off x="2730189" y="1747778"/>
            <a:ext cx="3884716" cy="3197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81" y="4746821"/>
            <a:ext cx="3019136" cy="19882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eQTLs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enriched in and near genes </a:t>
            </a:r>
            <a:br>
              <a:rPr lang="en-US" sz="2000" dirty="0">
                <a:latin typeface="Calibri" charset="0"/>
                <a:ea typeface="Calibri" charset="0"/>
                <a:cs typeface="Calibri" charset="0"/>
              </a:rPr>
            </a:b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78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2" y="1773382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89" y="1773382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6" y="1773382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-572587" y="3097480"/>
            <a:ext cx="2137558" cy="95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572587" y="3057896"/>
            <a:ext cx="2137558" cy="95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2087486" y="2905496"/>
            <a:ext cx="2137558" cy="95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4747560" y="3085604"/>
            <a:ext cx="2137558" cy="95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 flipH="1" flipV="1">
            <a:off x="4183481" y="674913"/>
            <a:ext cx="142502" cy="7517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8878" y="1763452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Small genes (gene length &lt;10kb, 15.5%)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9054" y="1775407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Medium genes (gene length </a:t>
            </a:r>
            <a:r>
              <a:rPr lang="en-US" sz="1200" smtClean="0">
                <a:latin typeface="Calibri" charset="0"/>
                <a:ea typeface="Calibri" charset="0"/>
                <a:cs typeface="Calibri" charset="0"/>
              </a:rPr>
              <a:t>&lt;150kb, 60.3%)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5091" y="1775406"/>
            <a:ext cx="2826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Large genes (gene length </a:t>
            </a:r>
            <a:r>
              <a:rPr lang="en-US" sz="1200" smtClean="0">
                <a:latin typeface="Calibri" charset="0"/>
                <a:ea typeface="Calibri" charset="0"/>
                <a:cs typeface="Calibri" charset="0"/>
              </a:rPr>
              <a:t>&gt;=150kb, 24.2%)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5750" y="4350327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Xaxis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 distance to TSS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Yaxis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 -log10(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p_value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6904" y="4310743"/>
            <a:ext cx="482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This is plot of </a:t>
            </a:r>
            <a:r>
              <a:rPr lang="mr-IN" sz="12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log10(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p_value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 for the 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eQTLs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relative to the distance to TSS in small, medium, and large genes. We can observe enrichment of signals near TSS. Similar observations can be found near TES.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33434" y="1285006"/>
            <a:ext cx="7688700" cy="535200"/>
          </a:xfrm>
        </p:spPr>
        <p:txBody>
          <a:bodyPr/>
          <a:lstStyle/>
          <a:p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eQTLs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enriched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near TSS and TES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3434" y="1285006"/>
            <a:ext cx="7688700" cy="535200"/>
          </a:xfrm>
        </p:spPr>
        <p:txBody>
          <a:bodyPr/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Compare with results from previous studies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000" dirty="0">
                <a:latin typeface="Calibri" charset="0"/>
                <a:ea typeface="Calibri" charset="0"/>
                <a:cs typeface="Calibri" charset="0"/>
              </a:rPr>
            </a:b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7" y="2130309"/>
            <a:ext cx="8153244" cy="23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4" y="123335"/>
            <a:ext cx="6875813" cy="49064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1274" y="1104405"/>
            <a:ext cx="6567054" cy="142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8773" y="2505304"/>
            <a:ext cx="6567054" cy="142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1274" y="3763699"/>
            <a:ext cx="6567054" cy="142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26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" y="817583"/>
            <a:ext cx="9144000" cy="4098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54"/>
          <a:stretch/>
        </p:blipFill>
        <p:spPr>
          <a:xfrm>
            <a:off x="0" y="190006"/>
            <a:ext cx="9410211" cy="6275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9450" y="4565000"/>
            <a:ext cx="8355552" cy="184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27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"/>
          <a:stretch/>
        </p:blipFill>
        <p:spPr>
          <a:xfrm>
            <a:off x="1091375" y="1862437"/>
            <a:ext cx="2743200" cy="2624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2369" y="1508166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vs. </a:t>
            </a:r>
            <a:r>
              <a:rPr lang="en-US" dirty="0" err="1" smtClean="0"/>
              <a:t>Hapmap_YRI_illumina</a:t>
            </a:r>
            <a:r>
              <a:rPr lang="en-US" dirty="0" smtClean="0"/>
              <a:t> in 2007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382" y="1519550"/>
            <a:ext cx="2853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vs. </a:t>
            </a:r>
            <a:r>
              <a:rPr lang="en-US" dirty="0" err="1" smtClean="0"/>
              <a:t>Hapmap_YRI_affy</a:t>
            </a:r>
            <a:r>
              <a:rPr lang="en-US" dirty="0" smtClean="0"/>
              <a:t> in 2007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"/>
          <a:stretch/>
        </p:blipFill>
        <p:spPr>
          <a:xfrm>
            <a:off x="5257382" y="1862437"/>
            <a:ext cx="2743200" cy="26004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5030" y="4426685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In the 115 genes from 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YRI </a:t>
            </a: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that don’t overlap with our results, </a:t>
            </a: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we tested 73 of them  in our analysis.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4058" y="2961288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(73)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2841" y="3197371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(808)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28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972369" y="1508166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vs. </a:t>
            </a:r>
            <a:r>
              <a:rPr lang="en-US" dirty="0" err="1" smtClean="0"/>
              <a:t>Hapmap_YRI</a:t>
            </a:r>
            <a:r>
              <a:rPr lang="en-US" dirty="0" smtClean="0"/>
              <a:t> in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/>
          <a:stretch/>
        </p:blipFill>
        <p:spPr>
          <a:xfrm>
            <a:off x="1048915" y="2208809"/>
            <a:ext cx="2743200" cy="2541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9880" y="1508165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vs. 1000 Genome YRI in 2013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/>
          <a:stretch/>
        </p:blipFill>
        <p:spPr>
          <a:xfrm>
            <a:off x="5382034" y="2208809"/>
            <a:ext cx="2743200" cy="25410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04921" y="3009516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(160)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5883" y="3089841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(82)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29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709132" y="1615043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vs. </a:t>
            </a:r>
            <a:r>
              <a:rPr lang="en-US" dirty="0" err="1" smtClean="0"/>
              <a:t>Hapmap</a:t>
            </a:r>
            <a:r>
              <a:rPr lang="en-US" dirty="0" smtClean="0"/>
              <a:t> CEU in 2010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87268" y="1615042"/>
            <a:ext cx="2953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vs. 1000 Genome EUR in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4992194" y="2291938"/>
            <a:ext cx="2743200" cy="24579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" y="2006649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7272" y="3520892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(344)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2566" y="3474591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(919)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29450" y="193663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GeneChip</a:t>
            </a:r>
            <a:r>
              <a:rPr lang="en-US" sz="1400" b="1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™ Human Transcriptome Array2.0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Featured with gene-level expression profiling and detect different transcript isoforms produced by a gene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Expression Console Software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Provides signal estimation and QC functionality for the </a:t>
            </a:r>
            <a:r>
              <a:rPr lang="en-US" sz="1400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GeneChip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Expression Arrays. </a:t>
            </a:r>
          </a:p>
          <a:p>
            <a:pPr>
              <a:lnSpc>
                <a:spcPct val="100000"/>
              </a:lnSpc>
            </a:pPr>
            <a:r>
              <a:rPr lang="en-US" sz="1400" b="1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Affymetrix</a:t>
            </a:r>
            <a:r>
              <a:rPr lang="en-US" sz="1400" b="1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Power </a:t>
            </a:r>
            <a:r>
              <a:rPr lang="en-US" sz="14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Tools (APT)</a:t>
            </a:r>
            <a:endParaRPr lang="en-US" sz="1400" b="1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 set of command-line tools for analyzing microarray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data. Not commercial. Could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handle large sample size, normalize all our samples at once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14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Previous work in QC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1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30</a:t>
            </a:fld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Future work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98624" y="2245131"/>
            <a:ext cx="8286378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Add PCs which represent population structures into our linear mixed model. 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Compare our results from AA with results from EUR.</a:t>
            </a:r>
            <a:b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Subject level QC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1208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out of 1233 samples passed the QC criteria recommended by </a:t>
            </a:r>
            <a:r>
              <a:rPr lang="en-US" sz="1400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Affy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Expression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Console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out of 25 failed due to low </a:t>
            </a:r>
            <a:r>
              <a:rPr lang="en-US" sz="14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pos_to_neg_aoc</a:t>
            </a:r>
            <a:endParaRPr lang="en-US" sz="14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24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out of 25 failed due to perturbed </a:t>
            </a:r>
            <a:r>
              <a:rPr lang="en-US" sz="1400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polya_spike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probeset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control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 the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1208 samples,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found 5 duplicated IDs, 3 </a:t>
            </a:r>
            <a:r>
              <a:rPr lang="en-US" sz="1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were 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actually failed sample (they were removed), 2 were mislabeled (they were corrected)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Now we have </a:t>
            </a:r>
            <a:r>
              <a:rPr lang="en-US" sz="14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1205</a:t>
            </a:r>
            <a:r>
              <a:rPr lang="en-US" sz="14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samples</a:t>
            </a:r>
            <a:endParaRPr lang="en-US" sz="14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85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Probeset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level 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34" y="2129840"/>
            <a:ext cx="3930017" cy="2620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30058" y="2668536"/>
            <a:ext cx="32968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Problems we met previously:</a:t>
            </a:r>
          </a:p>
          <a:p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Some probesets are mapped to multiple genes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Solution: use custom CDF annotation in APT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47" y="2018103"/>
            <a:ext cx="3372575" cy="30331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5707" y="3251166"/>
            <a:ext cx="31967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Website: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://brainarray.mbni.med.umich.edu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63242" y="2018103"/>
            <a:ext cx="1173380" cy="23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564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14254" y="1853850"/>
            <a:ext cx="8296398" cy="2261100"/>
          </a:xfrm>
        </p:spPr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Using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custom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CDF annotation,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we have expression of </a:t>
            </a:r>
            <a:r>
              <a:rPr lang="en-US" sz="16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35,345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genes across 1205 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individuals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34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ru-RU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453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genes have annotations in </a:t>
            </a:r>
            <a:r>
              <a:rPr lang="en-US" sz="16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bioMart</a:t>
            </a:r>
            <a:r>
              <a:rPr lang="en-U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R package (e.g., start/end position, basic description)</a:t>
            </a:r>
          </a:p>
          <a:p>
            <a:pPr>
              <a:lnSpc>
                <a:spcPct val="150000"/>
              </a:lnSpc>
            </a:pPr>
            <a:r>
              <a:rPr lang="is-IS" sz="16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32,955</a:t>
            </a:r>
            <a:r>
              <a:rPr lang="is-I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genes are on autosomes</a:t>
            </a:r>
          </a:p>
          <a:p>
            <a:pPr>
              <a:lnSpc>
                <a:spcPct val="150000"/>
              </a:lnSpc>
            </a:pPr>
            <a:r>
              <a:rPr lang="is-IS" sz="16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Our following eQTL analysis is based on the 32,955 genes.</a:t>
            </a:r>
            <a:endParaRPr lang="en-US" sz="16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Gene level results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8355552" cy="5352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Compare with results without using custom CDF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50" y="2172599"/>
            <a:ext cx="8046415" cy="2261100"/>
          </a:xfrm>
        </p:spPr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r>
              <a:rPr lang="en-US" sz="1500" b="1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The following procedures were done before we found the easy solution for multiple mapping: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70,523 probesets extracted from APT</a:t>
            </a:r>
            <a:endParaRPr lang="en-US" sz="15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Remove </a:t>
            </a:r>
            <a:r>
              <a:rPr lang="en-US" sz="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1500 control probesets. </a:t>
            </a: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(68,993 left)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Remove probesets that mapped to multiple genes. (43,208 left)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Selected probesets </a:t>
            </a:r>
            <a:r>
              <a:rPr lang="en-US" sz="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according to the detection P value &lt; 0.05 across &gt;90% samples. (</a:t>
            </a: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37,209 </a:t>
            </a:r>
            <a:r>
              <a:rPr lang="en-US" sz="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left)</a:t>
            </a: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Annotate </a:t>
            </a:r>
            <a:r>
              <a:rPr lang="en-US" sz="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genes with low variance across samples (&lt;10th percentile)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Mapped to </a:t>
            </a: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29,260 genes</a:t>
            </a:r>
            <a:r>
              <a:rPr lang="en-US" sz="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using R package “</a:t>
            </a:r>
            <a:r>
              <a:rPr lang="en-US" sz="1500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BioMart</a:t>
            </a:r>
            <a:r>
              <a:rPr lang="en-US" sz="150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  <a:endParaRPr lang="en-US" sz="150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46050" indent="0">
              <a:lnSpc>
                <a:spcPct val="150000"/>
              </a:lnSpc>
              <a:buNone/>
            </a:pPr>
            <a:endParaRPr lang="en-US" sz="1500" dirty="0" smtClean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67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49" y="1318650"/>
            <a:ext cx="8626423" cy="535200"/>
          </a:xfrm>
        </p:spPr>
        <p:txBody>
          <a:bodyPr/>
          <a:lstStyle/>
          <a:p>
            <a:r>
              <a:rPr lang="en-US" sz="1400" b="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We </a:t>
            </a:r>
            <a:r>
              <a:rPr lang="en-US" sz="1400" b="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compared the gene expression between these two datasets by </a:t>
            </a:r>
            <a:r>
              <a:rPr lang="en-US" sz="1400" b="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genes (left) as </a:t>
            </a:r>
            <a:r>
              <a:rPr lang="en-US" sz="1400" b="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well as by </a:t>
            </a:r>
            <a:r>
              <a:rPr lang="en-US" sz="1400" b="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subjects (right). </a:t>
            </a:r>
            <a:br>
              <a:rPr lang="en-US" sz="1400" b="0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400" b="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1400" b="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1400" b="0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9" y="1853850"/>
            <a:ext cx="3620038" cy="3317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18" y="2013661"/>
            <a:ext cx="3606323" cy="2998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9449" y="1574304"/>
            <a:ext cx="68192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Xaxis</a:t>
            </a:r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: Spearman correlation coefficients across genes and 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individuals; </a:t>
            </a:r>
            <a:r>
              <a:rPr lang="en-US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Yaxis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: Frequency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1320</Words>
  <Application>Microsoft Macintosh PowerPoint</Application>
  <PresentationFormat>On-screen Show (16:9)</PresentationFormat>
  <Paragraphs>233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Al Bayan Plain</vt:lpstr>
      <vt:lpstr>Arial</vt:lpstr>
      <vt:lpstr>Calibri</vt:lpstr>
      <vt:lpstr>Cambria Math</vt:lpstr>
      <vt:lpstr>Lato</vt:lpstr>
      <vt:lpstr>Raleway</vt:lpstr>
      <vt:lpstr>Verdana</vt:lpstr>
      <vt:lpstr>Wingdings</vt:lpstr>
      <vt:lpstr>Streamline</vt:lpstr>
      <vt:lpstr>GENOA_AA Data Analysis</vt:lpstr>
      <vt:lpstr>Outline</vt:lpstr>
      <vt:lpstr>Previous work in QC</vt:lpstr>
      <vt:lpstr>Subject level QC</vt:lpstr>
      <vt:lpstr>Probeset level QC</vt:lpstr>
      <vt:lpstr>Solution: use custom CDF annotation in APT</vt:lpstr>
      <vt:lpstr>Gene level results</vt:lpstr>
      <vt:lpstr>Compare with results without using custom CDF</vt:lpstr>
      <vt:lpstr>We compared the gene expression between these two datasets by genes (left) as well as by subjects (right).   </vt:lpstr>
      <vt:lpstr>Transcript level results</vt:lpstr>
      <vt:lpstr>Files to use </vt:lpstr>
      <vt:lpstr>eQTL analysis</vt:lpstr>
      <vt:lpstr>Which ingredients are needed?  </vt:lpstr>
      <vt:lpstr>Our model: </vt:lpstr>
      <vt:lpstr>Genotype data preparation</vt:lpstr>
      <vt:lpstr>Gene expression data preparation</vt:lpstr>
      <vt:lpstr>Kinship matrix preparation</vt:lpstr>
      <vt:lpstr>PowerPoint Presentation</vt:lpstr>
      <vt:lpstr>Preliminary Results</vt:lpstr>
      <vt:lpstr>Number of eGenes at different FDR</vt:lpstr>
      <vt:lpstr>Number of eGenes at different FDR</vt:lpstr>
      <vt:lpstr>eQTLs are enriched in and near genes  </vt:lpstr>
      <vt:lpstr>eQTLs are enriched near TSS and TES</vt:lpstr>
      <vt:lpstr>Compare with results from previous studies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Count Matrix Factorization for Single Cell Expression Data Analysis </dc:title>
  <cp:lastModifiedBy>Microsoft Office User</cp:lastModifiedBy>
  <cp:revision>254</cp:revision>
  <cp:lastPrinted>2018-03-30T13:27:02Z</cp:lastPrinted>
  <dcterms:modified xsi:type="dcterms:W3CDTF">2018-06-13T17:18:07Z</dcterms:modified>
</cp:coreProperties>
</file>